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1" r:id="rId1"/>
  </p:sldMasterIdLst>
  <p:notesMasterIdLst>
    <p:notesMasterId r:id="rId10"/>
  </p:notesMasterIdLst>
  <p:handoutMasterIdLst>
    <p:handoutMasterId r:id="rId11"/>
  </p:handoutMasterIdLst>
  <p:sldIdLst>
    <p:sldId id="505" r:id="rId2"/>
    <p:sldId id="506" r:id="rId3"/>
    <p:sldId id="514" r:id="rId4"/>
    <p:sldId id="515" r:id="rId5"/>
    <p:sldId id="508" r:id="rId6"/>
    <p:sldId id="511" r:id="rId7"/>
    <p:sldId id="512" r:id="rId8"/>
    <p:sldId id="504" r:id="rId9"/>
  </p:sldIdLst>
  <p:sldSz cx="9144000" cy="5143500" type="screen16x9"/>
  <p:notesSz cx="6797675" cy="9928225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Microsoft Office" initials="Offic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38"/>
    <a:srgbClr val="EFEFEF"/>
    <a:srgbClr val="AB1F1B"/>
    <a:srgbClr val="E62820"/>
    <a:srgbClr val="155058"/>
    <a:srgbClr val="2E949D"/>
    <a:srgbClr val="0C1F3D"/>
    <a:srgbClr val="235DB6"/>
    <a:srgbClr val="65554B"/>
    <a:srgbClr val="AF9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87"/>
    <p:restoredTop sz="97680"/>
  </p:normalViewPr>
  <p:slideViewPr>
    <p:cSldViewPr snapToGrid="0">
      <p:cViewPr varScale="1">
        <p:scale>
          <a:sx n="140" d="100"/>
          <a:sy n="140" d="100"/>
        </p:scale>
        <p:origin x="1176" y="120"/>
      </p:cViewPr>
      <p:guideLst>
        <p:guide orient="horz" pos="157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" d="100"/>
        <a:sy n="4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56" d="100"/>
          <a:sy n="156" d="100"/>
        </p:scale>
        <p:origin x="6880" y="1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1B6A-002F-4B2D-9AEF-B88288689ECC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BC854-821A-4ADF-9C8F-D0EDFB1AFB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556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F7342-D6CB-944E-8630-46B7D59CC077}" type="datetimeFigureOut">
              <a:rPr lang="ru-RU" smtClean="0"/>
              <a:t>23.02.2023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BDC8E-8D79-2C48-97CC-E3C4FAA77A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15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2AC67-8012-4352-B048-DBB29BB78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822269"/>
            <a:ext cx="6858000" cy="1064622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3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A262E2-F939-4A4B-A9EE-6F01197A6B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125160"/>
            <a:ext cx="6858000" cy="60428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C607BA11-AA0C-4965-B9E5-DDDE12A2AF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493707" y="635061"/>
            <a:ext cx="2160000" cy="855228"/>
          </a:xfrm>
          <a:prstGeom prst="rect">
            <a:avLst/>
          </a:prstGeom>
        </p:spPr>
      </p:pic>
      <p:pic>
        <p:nvPicPr>
          <p:cNvPr id="23" name="Grafický objekt 22">
            <a:extLst>
              <a:ext uri="{FF2B5EF4-FFF2-40B4-BE49-F238E27FC236}">
                <a16:creationId xmlns:a16="http://schemas.microsoft.com/office/drawing/2014/main" id="{379B5848-D25F-01C5-1507-C53E81C335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3000" y="4275635"/>
            <a:ext cx="6858000" cy="46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63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044700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4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92B9546D-8D17-46AF-A137-14B293B5952A}" type="datetimeFigureOut">
              <a:rPr lang="cs-CZ" smtClean="0"/>
              <a:t>23.02.2023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84DAC-2583-4FBE-A7D7-1C1A041BB4DE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C607BA11-AA0C-4965-B9E5-DDDE12A2AF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91931" y="497606"/>
            <a:ext cx="1080000" cy="42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20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6094A-27C7-4C15-8BA2-69705FC91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74799"/>
            <a:ext cx="7886700" cy="2800351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25000"/>
              </a:lnSpc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25000"/>
              </a:lnSpc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25000"/>
              </a:lnSpc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25000"/>
              </a:lnSpc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467496-1EB1-4C80-9274-1E84C444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2E937EC1-8D0B-4A49-A112-C908C4FCD3D6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621970-5587-4524-9D87-61139517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10BC9-1658-4DFA-A744-22EDF163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8496-1697-45EB-A2BB-A73D43F94838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C607BA11-AA0C-4965-B9E5-DDDE12A2AF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91931" y="497606"/>
            <a:ext cx="1080000" cy="427614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38249F84-4C48-61EE-83E6-A8A1FBA1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535970"/>
            <a:ext cx="6467798" cy="52282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4543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6094A-27C7-4C15-8BA2-69705FC91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467496-1EB1-4C80-9274-1E84C444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2E937EC1-8D0B-4A49-A112-C908C4FCD3D6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621970-5587-4524-9D87-61139517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10BC9-1658-4DFA-A744-22EDF163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8496-1697-45EB-A2BB-A73D43F94838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C607BA11-AA0C-4965-B9E5-DDDE12A2AF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91931" y="497606"/>
            <a:ext cx="1080000" cy="427614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38249F84-4C48-61EE-83E6-A8A1FBA1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535970"/>
            <a:ext cx="6467798" cy="52282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27939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pis + 3 vertic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6094A-27C7-4C15-8BA2-69705FC91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09" y="1503363"/>
            <a:ext cx="7681422" cy="72016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467496-1EB1-4C80-9274-1E84C444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2E937EC1-8D0B-4A49-A112-C908C4FCD3D6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621970-5587-4524-9D87-61139517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10BC9-1658-4DFA-A744-22EDF163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8496-1697-45EB-A2BB-A73D43F94838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C607BA11-AA0C-4965-B9E5-DDDE12A2AF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91931" y="497606"/>
            <a:ext cx="1080000" cy="427614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38249F84-4C48-61EE-83E6-A8A1FBA1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535970"/>
            <a:ext cx="6467798" cy="52282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0" name="Прямоугольник 13">
            <a:extLst>
              <a:ext uri="{FF2B5EF4-FFF2-40B4-BE49-F238E27FC236}">
                <a16:creationId xmlns:a16="http://schemas.microsoft.com/office/drawing/2014/main" id="{EDCEDD94-DA4E-2500-BA16-323513788032}"/>
              </a:ext>
            </a:extLst>
          </p:cNvPr>
          <p:cNvSpPr/>
          <p:nvPr/>
        </p:nvSpPr>
        <p:spPr>
          <a:xfrm>
            <a:off x="630648" y="1503363"/>
            <a:ext cx="25200" cy="7201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Zástupný obsah 2">
            <a:extLst>
              <a:ext uri="{FF2B5EF4-FFF2-40B4-BE49-F238E27FC236}">
                <a16:creationId xmlns:a16="http://schemas.microsoft.com/office/drawing/2014/main" id="{07D58DCA-68C0-91CE-9958-E919FB8E41D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90509" y="2552719"/>
            <a:ext cx="7681422" cy="72016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8" name="Прямоугольник 13">
            <a:extLst>
              <a:ext uri="{FF2B5EF4-FFF2-40B4-BE49-F238E27FC236}">
                <a16:creationId xmlns:a16="http://schemas.microsoft.com/office/drawing/2014/main" id="{A5C8D071-2B37-E3BF-1A8D-8C8A6C7CAEFB}"/>
              </a:ext>
            </a:extLst>
          </p:cNvPr>
          <p:cNvSpPr/>
          <p:nvPr userDrawn="1"/>
        </p:nvSpPr>
        <p:spPr>
          <a:xfrm>
            <a:off x="630648" y="2552719"/>
            <a:ext cx="25200" cy="7201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Zástupný obsah 2">
            <a:extLst>
              <a:ext uri="{FF2B5EF4-FFF2-40B4-BE49-F238E27FC236}">
                <a16:creationId xmlns:a16="http://schemas.microsoft.com/office/drawing/2014/main" id="{66515857-31C2-9ED5-9DF9-74E2646C0DE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90509" y="3602074"/>
            <a:ext cx="7681422" cy="72016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20" name="Прямоугольник 13">
            <a:extLst>
              <a:ext uri="{FF2B5EF4-FFF2-40B4-BE49-F238E27FC236}">
                <a16:creationId xmlns:a16="http://schemas.microsoft.com/office/drawing/2014/main" id="{A03B2D01-7ACB-A760-39EC-E5D75AC125A1}"/>
              </a:ext>
            </a:extLst>
          </p:cNvPr>
          <p:cNvSpPr/>
          <p:nvPr userDrawn="1"/>
        </p:nvSpPr>
        <p:spPr>
          <a:xfrm>
            <a:off x="630648" y="3602074"/>
            <a:ext cx="25200" cy="7201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D6094A-27C7-4C15-8BA2-69705FC91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0013"/>
            <a:ext cx="3780000" cy="32623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467496-1EB1-4C80-9274-1E84C444EC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2E937EC1-8D0B-4A49-A112-C908C4FCD3D6}" type="datetimeFigureOut">
              <a:rPr lang="cs-CZ" smtClean="0"/>
              <a:t>23.02.2023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621970-5587-4524-9D87-61139517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B10BC9-1658-4DFA-A744-22EDF163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A8496-1697-45EB-A2BB-A73D43F94838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C607BA11-AA0C-4965-B9E5-DDDE12A2AF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391931" y="497606"/>
            <a:ext cx="1080000" cy="427614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38249F84-4C48-61EE-83E6-A8A1FBA17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535970"/>
            <a:ext cx="6467798" cy="522828"/>
          </a:xfrm>
          <a:prstGeom prst="rect">
            <a:avLst/>
          </a:prstGeom>
        </p:spPr>
        <p:txBody>
          <a:bodyPr/>
          <a:lstStyle>
            <a:lvl1pPr>
              <a:defRPr sz="24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obsah 2">
            <a:extLst>
              <a:ext uri="{FF2B5EF4-FFF2-40B4-BE49-F238E27FC236}">
                <a16:creationId xmlns:a16="http://schemas.microsoft.com/office/drawing/2014/main" id="{A2DD6364-094E-1AF0-9027-C5B1D9F33CA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735352" y="1370013"/>
            <a:ext cx="3780000" cy="32623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800034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2 pic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97E1A818-884E-A577-4E5A-868B91C1E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2069" y="497606"/>
            <a:ext cx="1080000" cy="427614"/>
          </a:xfrm>
          <a:prstGeom prst="rect">
            <a:avLst/>
          </a:prstGeom>
        </p:spPr>
      </p:pic>
      <p:sp>
        <p:nvSpPr>
          <p:cNvPr id="6" name="Рисунок 3">
            <a:extLst>
              <a:ext uri="{FF2B5EF4-FFF2-40B4-BE49-F238E27FC236}">
                <a16:creationId xmlns:a16="http://schemas.microsoft.com/office/drawing/2014/main" id="{C1D7DA3A-7D5C-AE60-9ADC-FD9841C7E7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2069" y="1275606"/>
            <a:ext cx="3744000" cy="2736304"/>
          </a:xfrm>
          <a:prstGeom prst="rect">
            <a:avLst/>
          </a:prstGeom>
        </p:spPr>
      </p:sp>
      <p:sp>
        <p:nvSpPr>
          <p:cNvPr id="7" name="Рисунок 4">
            <a:extLst>
              <a:ext uri="{FF2B5EF4-FFF2-40B4-BE49-F238E27FC236}">
                <a16:creationId xmlns:a16="http://schemas.microsoft.com/office/drawing/2014/main" id="{49F05247-D7B9-5912-B1F4-E2B1D366E3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99524" y="1275606"/>
            <a:ext cx="3744416" cy="2736304"/>
          </a:xfrm>
          <a:prstGeom prst="rect">
            <a:avLst/>
          </a:prstGeom>
        </p:spPr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9C04537A-BCF4-63FD-7CBE-CB5A8040E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069" y="4188336"/>
            <a:ext cx="3744000" cy="5882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90804F9A-43AE-5EAD-EB80-749D9906E9C6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799524" y="4188335"/>
            <a:ext cx="3744416" cy="5882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52A5A0AD-DE97-5DD7-8CFF-BDE5669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54" y="535970"/>
            <a:ext cx="5160286" cy="522828"/>
          </a:xfrm>
          <a:prstGeom prst="rect">
            <a:avLst/>
          </a:prstGeom>
        </p:spPr>
        <p:txBody>
          <a:bodyPr/>
          <a:lstStyle>
            <a:lvl1pPr algn="ctr">
              <a:defRPr sz="24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553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97E1A818-884E-A577-4E5A-868B91C1E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72069" y="497606"/>
            <a:ext cx="1080000" cy="427614"/>
          </a:xfrm>
          <a:prstGeom prst="rect">
            <a:avLst/>
          </a:prstGeom>
        </p:spPr>
      </p:pic>
      <p:sp>
        <p:nvSpPr>
          <p:cNvPr id="7" name="Рисунок 4">
            <a:extLst>
              <a:ext uri="{FF2B5EF4-FFF2-40B4-BE49-F238E27FC236}">
                <a16:creationId xmlns:a16="http://schemas.microsoft.com/office/drawing/2014/main" id="{49F05247-D7B9-5912-B1F4-E2B1D366E35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99524" y="1809549"/>
            <a:ext cx="3744416" cy="2539865"/>
          </a:xfrm>
          <a:prstGeom prst="rect">
            <a:avLst/>
          </a:prstGeom>
        </p:spPr>
      </p:sp>
      <p:sp>
        <p:nvSpPr>
          <p:cNvPr id="8" name="Zástupný obsah 2">
            <a:extLst>
              <a:ext uri="{FF2B5EF4-FFF2-40B4-BE49-F238E27FC236}">
                <a16:creationId xmlns:a16="http://schemas.microsoft.com/office/drawing/2014/main" id="{9C04537A-BCF4-63FD-7CBE-CB5A8040E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069" y="1809549"/>
            <a:ext cx="3744000" cy="253986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52A5A0AD-DE97-5DD7-8CFF-BDE5669F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54" y="535970"/>
            <a:ext cx="5160286" cy="522828"/>
          </a:xfrm>
          <a:prstGeom prst="rect">
            <a:avLst/>
          </a:prstGeom>
        </p:spPr>
        <p:txBody>
          <a:bodyPr/>
          <a:lstStyle>
            <a:lvl1pPr algn="ctr">
              <a:defRPr sz="24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415535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C77EB7-6C4B-4290-8DF9-51CC8BAE8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0487-DB2D-49C0-AECF-13218A252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85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3" r:id="rId2"/>
    <p:sldLayoutId id="2147483809" r:id="rId3"/>
    <p:sldLayoutId id="2147483824" r:id="rId4"/>
    <p:sldLayoutId id="2147483827" r:id="rId5"/>
    <p:sldLayoutId id="2147483825" r:id="rId6"/>
    <p:sldLayoutId id="2147483826" r:id="rId7"/>
    <p:sldLayoutId id="214748382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D80C473A-69F0-4B7A-EB0F-DAEBFFAA6B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Workshop</a:t>
            </a:r>
            <a:br>
              <a:rPr lang="cs-CZ" b="1" dirty="0"/>
            </a:br>
            <a:r>
              <a:rPr lang="cs-CZ" b="1" dirty="0"/>
              <a:t>Využití uhlíkatých sorbentů</a:t>
            </a:r>
          </a:p>
        </p:txBody>
      </p:sp>
      <p:sp>
        <p:nvSpPr>
          <p:cNvPr id="14" name="Podnadpis 13">
            <a:extLst>
              <a:ext uri="{FF2B5EF4-FFF2-40B4-BE49-F238E27FC236}">
                <a16:creationId xmlns:a16="http://schemas.microsoft.com/office/drawing/2014/main" id="{99585528-E6D7-CC09-CFCC-6D3A347C2C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b="1" dirty="0"/>
              <a:t>Projekt Inovativní sorbenty na bázi uhlíku jako účinný způsob dočišťování</a:t>
            </a:r>
          </a:p>
          <a:p>
            <a:pPr>
              <a:spcBef>
                <a:spcPts val="0"/>
              </a:spcBef>
            </a:pPr>
            <a:r>
              <a:rPr lang="cs-CZ" b="1" dirty="0"/>
              <a:t>odpadních vod (</a:t>
            </a:r>
            <a:r>
              <a:rPr lang="cs-CZ" b="1" dirty="0" err="1"/>
              <a:t>reg</a:t>
            </a:r>
            <a:r>
              <a:rPr lang="cs-CZ" b="1" dirty="0"/>
              <a:t>. č. 3213200008)</a:t>
            </a:r>
          </a:p>
        </p:txBody>
      </p:sp>
    </p:spTree>
    <p:extLst>
      <p:ext uri="{BB962C8B-B14F-4D97-AF65-F5344CB8AC3E}">
        <p14:creationId xmlns:p14="http://schemas.microsoft.com/office/powerpoint/2010/main" val="324765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7109048-D4AB-930B-709B-A395DD1AB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principy projektu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5DB862-6B10-E58B-52DE-ECEAF62AC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538330"/>
            <a:ext cx="7886700" cy="565497"/>
          </a:xfrm>
        </p:spPr>
        <p:txBody>
          <a:bodyPr/>
          <a:lstStyle/>
          <a:p>
            <a:r>
              <a:rPr lang="cs-CZ" sz="2000" b="1" dirty="0"/>
              <a:t>Ing. Petra </a:t>
            </a:r>
            <a:r>
              <a:rPr lang="cs-CZ" sz="2000" b="1" dirty="0" err="1"/>
              <a:t>Roupcová</a:t>
            </a:r>
            <a:r>
              <a:rPr lang="cs-CZ" sz="2000" b="1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96851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79C05F5-86FB-AB86-0958-336EC08C8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Cílem tohoto projektu bude připravit a charakterizovat konkrétní typ </a:t>
            </a:r>
            <a:r>
              <a:rPr lang="cs-CZ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biocharu</a:t>
            </a:r>
            <a:r>
              <a:rPr lang="cs-CZ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a dalších uhlíkatých sloučenin v kombinaci s membránovou technologií a (zelenými oxidačními činidly zvanými </a:t>
            </a:r>
            <a:r>
              <a:rPr lang="cs-CZ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železany</a:t>
            </a:r>
            <a:r>
              <a:rPr lang="cs-CZ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(</a:t>
            </a:r>
            <a:r>
              <a:rPr lang="cs-CZ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Fe</a:t>
            </a:r>
            <a:r>
              <a:rPr lang="cs-CZ" baseline="300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VI</a:t>
            </a:r>
            <a:r>
              <a:rPr lang="cs-CZ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): pouze pro laboratorní účely) a vytvořit tak na vybrané čistírně kompaktní technologickou linku, na které se bude studovat její potenciál při odstraňování vybraných FAC, mikro a </a:t>
            </a:r>
            <a:r>
              <a:rPr lang="cs-CZ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nanoplastů</a:t>
            </a:r>
            <a:r>
              <a:rPr lang="cs-CZ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, genu rezistence, virových častíc s důrazem na SARS-CoV-2 a bakterií rezistentních vůči antibiotikům přítomných v reálné odpadní vodě. </a:t>
            </a:r>
          </a:p>
          <a:p>
            <a:pPr algn="just"/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</a:rPr>
              <a:t>Potřeba projektu - vody i po procesu čištění obsahují zbytková léčiva a další </a:t>
            </a:r>
            <a:r>
              <a:rPr lang="cs-CZ" dirty="0" err="1">
                <a:solidFill>
                  <a:schemeClr val="tx1"/>
                </a:solidFill>
                <a:ea typeface="Calibri" panose="020F0502020204030204" pitchFamily="34" charset="0"/>
              </a:rPr>
              <a:t>mikropolutanty</a:t>
            </a:r>
            <a:r>
              <a:rPr lang="cs-CZ" dirty="0">
                <a:solidFill>
                  <a:schemeClr val="tx1"/>
                </a:solidFill>
                <a:ea typeface="Calibri" panose="020F0502020204030204" pitchFamily="34" charset="0"/>
              </a:rPr>
              <a:t>, které mají nepříznivý vliv na zdraví a ŽP.</a:t>
            </a:r>
            <a:endParaRPr lang="cs-CZ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FFEF72C-5022-58A8-BFC8-EA65EEFF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Cíl projektu</a:t>
            </a:r>
          </a:p>
        </p:txBody>
      </p:sp>
    </p:spTree>
    <p:extLst>
      <p:ext uri="{BB962C8B-B14F-4D97-AF65-F5344CB8AC3E}">
        <p14:creationId xmlns:p14="http://schemas.microsoft.com/office/powerpoint/2010/main" val="2593474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CE6825E-7479-D9B5-63BE-80C5793C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chemeClr val="tx1"/>
                </a:solidFill>
              </a:rPr>
              <a:t>VŠB-TUO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Produkce uhlíkatých sorbentů. Charakteristika sorbentů dle dostupných měřících technik. Aplikace sorbentů při provozu technologické čistící jednotky na ÚČOV. Další práce spojené s vývojem technologické čistící jednotky. </a:t>
            </a:r>
          </a:p>
          <a:p>
            <a:pPr algn="just"/>
            <a:r>
              <a:rPr lang="cs-CZ" b="1" dirty="0">
                <a:solidFill>
                  <a:schemeClr val="tx1"/>
                </a:solidFill>
              </a:rPr>
              <a:t>STU Bratislava</a:t>
            </a:r>
          </a:p>
          <a:p>
            <a:pPr marL="0" indent="0" algn="just">
              <a:buNone/>
            </a:pPr>
            <a:r>
              <a:rPr lang="cs-CZ" dirty="0">
                <a:solidFill>
                  <a:schemeClr val="tx1"/>
                </a:solidFill>
              </a:rPr>
              <a:t>Vývoj a návrh technologické linky na čištění odpadních vod (složené z více technologických procesů) a instalace linky ve vybraných ČOV. Stanovení vybraných léčiv a hormonů, a dalších </a:t>
            </a:r>
            <a:r>
              <a:rPr lang="cs-CZ" dirty="0" err="1">
                <a:solidFill>
                  <a:schemeClr val="tx1"/>
                </a:solidFill>
              </a:rPr>
              <a:t>mikropolutantů</a:t>
            </a:r>
            <a:r>
              <a:rPr lang="cs-CZ" dirty="0">
                <a:solidFill>
                  <a:schemeClr val="tx1"/>
                </a:solidFill>
              </a:rPr>
              <a:t> viz příloha č. 2 Výzvy č. Call-3B. Doplňující charakteristiky dle dostupných měřících technik.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9365572-9D34-8909-9571-9B550A2C7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Projektový záměr</a:t>
            </a:r>
          </a:p>
        </p:txBody>
      </p:sp>
    </p:spTree>
    <p:extLst>
      <p:ext uri="{BB962C8B-B14F-4D97-AF65-F5344CB8AC3E}">
        <p14:creationId xmlns:p14="http://schemas.microsoft.com/office/powerpoint/2010/main" val="234269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B77C82F-328D-5C9F-6251-F674389EEC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2167" y="1370013"/>
            <a:ext cx="5799665" cy="3262312"/>
          </a:xfr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id="{1AB28623-D149-682F-FBE7-6C044F486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Princip navržené čisticí technologie</a:t>
            </a:r>
            <a:endParaRPr lang="cs-CZ" sz="16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2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74D301-5DC5-C9E2-981F-CD1273A26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VŠB-TUO – Unikátní reaktor na výrobu uhlíkatých sorbentů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7098C6-1159-7343-DC44-5FF0A531154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799523" y="4188335"/>
            <a:ext cx="3941867" cy="58828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VŠB-TUO + STU v </a:t>
            </a:r>
            <a:r>
              <a:rPr lang="cs-CZ" b="1" dirty="0" err="1">
                <a:solidFill>
                  <a:schemeClr val="tx1"/>
                </a:solidFill>
              </a:rPr>
              <a:t>Bratislave</a:t>
            </a:r>
            <a:r>
              <a:rPr lang="cs-CZ" b="1" dirty="0">
                <a:solidFill>
                  <a:schemeClr val="tx1"/>
                </a:solidFill>
              </a:rPr>
              <a:t>- Čistící jednotka složená ze 2 technologií sloužící na dočištění odpadních vod od nechtěných </a:t>
            </a:r>
            <a:r>
              <a:rPr lang="cs-CZ" b="1" dirty="0" err="1">
                <a:solidFill>
                  <a:schemeClr val="tx1"/>
                </a:solidFill>
              </a:rPr>
              <a:t>mikropolutantů</a:t>
            </a:r>
            <a:r>
              <a:rPr lang="cs-CZ" b="1" dirty="0">
                <a:solidFill>
                  <a:schemeClr val="tx1"/>
                </a:solidFill>
              </a:rPr>
              <a:t> (membrány + uhlíkaté sorbenty)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16F0F70-E2EF-17DF-9AD3-0F570DD9C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Hlavní výstupy- užitné vzory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FC19FEC-6258-2036-FC49-0862C241B6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14" y="940928"/>
            <a:ext cx="2426418" cy="3261643"/>
          </a:xfrm>
          <a:prstGeom prst="rect">
            <a:avLst/>
          </a:prstGeom>
        </p:spPr>
      </p:pic>
      <p:pic>
        <p:nvPicPr>
          <p:cNvPr id="20" name="Obrázek 19" descr="Obsah obrázku LEGO, hračka&#10;&#10;Popis byl vytvořen automaticky">
            <a:extLst>
              <a:ext uri="{FF2B5EF4-FFF2-40B4-BE49-F238E27FC236}">
                <a16:creationId xmlns:a16="http://schemas.microsoft.com/office/drawing/2014/main" id="{72DD78EA-65D0-BC40-454F-960D2B9B5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145" y="1020926"/>
            <a:ext cx="3051174" cy="310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27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CD137A5C-33CD-B6E9-BC4D-AFEB9D5E5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Dohodnutí spolupráce mezi ÚČOV Ostrava a partnery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Publikace v hodnocených časopisech (databáze WOS, </a:t>
            </a:r>
            <a:r>
              <a:rPr lang="cs-CZ" dirty="0" err="1">
                <a:solidFill>
                  <a:schemeClr val="tx1"/>
                </a:solidFill>
              </a:rPr>
              <a:t>Scopus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Workshop s názvem Využití uhlíkatých sorbentů na konferenci OO 2023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Instalace pilotního (zkušebního čistícího zařízení) na ÚČOV Ostrava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Zpracování Monitorovací zprávy za 1. etapu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78B170F-0EF1-606E-7E3C-C6C9C257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Průběžné výstupy 1. etapy </a:t>
            </a:r>
          </a:p>
        </p:txBody>
      </p:sp>
    </p:spTree>
    <p:extLst>
      <p:ext uri="{BB962C8B-B14F-4D97-AF65-F5344CB8AC3E}">
        <p14:creationId xmlns:p14="http://schemas.microsoft.com/office/powerpoint/2010/main" val="232044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1354208" y="2077278"/>
            <a:ext cx="6467798" cy="1769165"/>
          </a:xfrm>
        </p:spPr>
        <p:txBody>
          <a:bodyPr/>
          <a:lstStyle/>
          <a:p>
            <a:pPr algn="ctr"/>
            <a:r>
              <a:rPr lang="cs-CZ" sz="3200" dirty="0"/>
              <a:t>Děkuji za pozornost.</a:t>
            </a:r>
            <a:br>
              <a:rPr lang="cs-CZ" sz="3200" dirty="0"/>
            </a:br>
            <a:r>
              <a:rPr lang="cs-CZ" sz="3200" dirty="0"/>
              <a:t>Dotazy?</a:t>
            </a:r>
            <a:br>
              <a:rPr lang="cs-CZ" sz="3200" dirty="0"/>
            </a:br>
            <a:br>
              <a:rPr lang="cs-CZ" sz="3200" dirty="0"/>
            </a:b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</a:rPr>
              <a:t>petra.roupcova@vsb.cz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507420"/>
      </p:ext>
    </p:extLst>
  </p:cSld>
  <p:clrMapOvr>
    <a:masterClrMapping/>
  </p:clrMapOvr>
</p:sld>
</file>

<file path=ppt/theme/theme1.xml><?xml version="1.0" encoding="utf-8"?>
<a:theme xmlns:a="http://schemas.openxmlformats.org/drawingml/2006/main" name="FING">
  <a:themeElements>
    <a:clrScheme name="Vlastní 4">
      <a:dk1>
        <a:srgbClr val="000000"/>
      </a:dk1>
      <a:lt1>
        <a:srgbClr val="FFFFFF"/>
      </a:lt1>
      <a:dk2>
        <a:srgbClr val="000000"/>
      </a:dk2>
      <a:lt2>
        <a:srgbClr val="E7E6E6"/>
      </a:lt2>
      <a:accent1>
        <a:srgbClr val="20D17F"/>
      </a:accent1>
      <a:accent2>
        <a:srgbClr val="20D17F"/>
      </a:accent2>
      <a:accent3>
        <a:srgbClr val="20D17F"/>
      </a:accent3>
      <a:accent4>
        <a:srgbClr val="20D17F"/>
      </a:accent4>
      <a:accent5>
        <a:srgbClr val="20D17F"/>
      </a:accent5>
      <a:accent6>
        <a:srgbClr val="20D17F"/>
      </a:accent6>
      <a:hlink>
        <a:srgbClr val="150052"/>
      </a:hlink>
      <a:folHlink>
        <a:srgbClr val="005F8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13420</TotalTime>
  <Words>333</Words>
  <Application>Microsoft Office PowerPoint</Application>
  <PresentationFormat>Předvádění na obrazovce (16:9)</PresentationFormat>
  <Paragraphs>24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FING</vt:lpstr>
      <vt:lpstr>Workshop Využití uhlíkatých sorbentů</vt:lpstr>
      <vt:lpstr>Základní principy projektu</vt:lpstr>
      <vt:lpstr>Cíl projektu</vt:lpstr>
      <vt:lpstr>Projektový záměr</vt:lpstr>
      <vt:lpstr>Princip navržené čisticí technologie</vt:lpstr>
      <vt:lpstr>Hlavní výstupy- užitné vzory</vt:lpstr>
      <vt:lpstr>Průběžné výstupy 1. etapy </vt:lpstr>
      <vt:lpstr>Děkuji za pozornost. Dotazy?  petra.roupcova@vsb.cz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isbu PowerPoint</dc:title>
  <dc:creator>Bátrlová Kateřina</dc:creator>
  <cp:lastModifiedBy>Suchankova Jana</cp:lastModifiedBy>
  <cp:revision>1761</cp:revision>
  <dcterms:created xsi:type="dcterms:W3CDTF">2016-02-18T07:31:35Z</dcterms:created>
  <dcterms:modified xsi:type="dcterms:W3CDTF">2023-02-23T10:46:55Z</dcterms:modified>
</cp:coreProperties>
</file>