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1" r:id="rId1"/>
  </p:sldMasterIdLst>
  <p:notesMasterIdLst>
    <p:notesMasterId r:id="rId13"/>
  </p:notesMasterIdLst>
  <p:handoutMasterIdLst>
    <p:handoutMasterId r:id="rId14"/>
  </p:handoutMasterIdLst>
  <p:sldIdLst>
    <p:sldId id="505" r:id="rId2"/>
    <p:sldId id="506" r:id="rId3"/>
    <p:sldId id="495" r:id="rId4"/>
    <p:sldId id="507" r:id="rId5"/>
    <p:sldId id="508" r:id="rId6"/>
    <p:sldId id="498" r:id="rId7"/>
    <p:sldId id="510" r:id="rId8"/>
    <p:sldId id="511" r:id="rId9"/>
    <p:sldId id="499" r:id="rId10"/>
    <p:sldId id="512" r:id="rId11"/>
    <p:sldId id="504" r:id="rId12"/>
  </p:sldIdLst>
  <p:sldSz cx="9144000" cy="5143500" type="screen16x9"/>
  <p:notesSz cx="6797675" cy="9928225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38"/>
    <a:srgbClr val="EFEFEF"/>
    <a:srgbClr val="AB1F1B"/>
    <a:srgbClr val="E62820"/>
    <a:srgbClr val="155058"/>
    <a:srgbClr val="2E949D"/>
    <a:srgbClr val="0C1F3D"/>
    <a:srgbClr val="235DB6"/>
    <a:srgbClr val="65554B"/>
    <a:srgbClr val="AF9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87"/>
    <p:restoredTop sz="97680"/>
  </p:normalViewPr>
  <p:slideViewPr>
    <p:cSldViewPr snapToGrid="0">
      <p:cViewPr varScale="1">
        <p:scale>
          <a:sx n="140" d="100"/>
          <a:sy n="140" d="100"/>
        </p:scale>
        <p:origin x="1176" y="120"/>
      </p:cViewPr>
      <p:guideLst>
        <p:guide orient="horz" pos="157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6" d="100"/>
          <a:sy n="156" d="100"/>
        </p:scale>
        <p:origin x="6880" y="19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1B6A-002F-4B2D-9AEF-B88288689ECC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BC854-821A-4ADF-9C8F-D0EDFB1AFB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556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F7342-D6CB-944E-8630-46B7D59CC077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BDC8E-8D79-2C48-97CC-E3C4FAA77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5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B2AC67-8012-4352-B048-DBB29BB78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22269"/>
            <a:ext cx="6858000" cy="1064622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A262E2-F939-4A4B-A9EE-6F01197A6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25160"/>
            <a:ext cx="6858000" cy="60428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C607BA11-AA0C-4965-B9E5-DDDE12A2AF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93707" y="635061"/>
            <a:ext cx="2160000" cy="855228"/>
          </a:xfrm>
          <a:prstGeom prst="rect">
            <a:avLst/>
          </a:prstGeom>
        </p:spPr>
      </p:pic>
      <p:pic>
        <p:nvPicPr>
          <p:cNvPr id="23" name="Grafický objekt 22">
            <a:extLst>
              <a:ext uri="{FF2B5EF4-FFF2-40B4-BE49-F238E27FC236}">
                <a16:creationId xmlns:a16="http://schemas.microsoft.com/office/drawing/2014/main" id="{379B5848-D25F-01C5-1507-C53E81C335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000" y="4275635"/>
            <a:ext cx="6858000" cy="4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3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0447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2B9546D-8D17-46AF-A137-14B293B5952A}" type="datetimeFigureOut">
              <a:rPr lang="cs-CZ" smtClean="0"/>
              <a:t>23.02.2023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4DAC-2583-4FBE-A7D7-1C1A041BB4DE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C607BA11-AA0C-4965-B9E5-DDDE12A2AF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91931" y="497606"/>
            <a:ext cx="1080000" cy="42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0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D6094A-27C7-4C15-8BA2-69705FC9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4799"/>
            <a:ext cx="7886700" cy="2800351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25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5000"/>
              </a:lnSpc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25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25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467496-1EB1-4C80-9274-1E84C444EC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E937EC1-8D0B-4A49-A112-C908C4FCD3D6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621970-5587-4524-9D87-61139517E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B10BC9-1658-4DFA-A744-22EDF163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8496-1697-45EB-A2BB-A73D43F94838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C607BA11-AA0C-4965-B9E5-DDDE12A2AF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91931" y="497606"/>
            <a:ext cx="1080000" cy="427614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38249F84-4C48-61EE-83E6-A8A1FBA17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35970"/>
            <a:ext cx="6467798" cy="52282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45439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D6094A-27C7-4C15-8BA2-69705FC9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467496-1EB1-4C80-9274-1E84C444EC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E937EC1-8D0B-4A49-A112-C908C4FCD3D6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621970-5587-4524-9D87-61139517E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B10BC9-1658-4DFA-A744-22EDF163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8496-1697-45EB-A2BB-A73D43F94838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C607BA11-AA0C-4965-B9E5-DDDE12A2AF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91931" y="497606"/>
            <a:ext cx="1080000" cy="427614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38249F84-4C48-61EE-83E6-A8A1FBA17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35970"/>
            <a:ext cx="6467798" cy="52282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7939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pis + 3 vertical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D6094A-27C7-4C15-8BA2-69705FC9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09" y="1503363"/>
            <a:ext cx="7681422" cy="7201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467496-1EB1-4C80-9274-1E84C444EC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E937EC1-8D0B-4A49-A112-C908C4FCD3D6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621970-5587-4524-9D87-61139517E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B10BC9-1658-4DFA-A744-22EDF163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8496-1697-45EB-A2BB-A73D43F94838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C607BA11-AA0C-4965-B9E5-DDDE12A2AF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91931" y="497606"/>
            <a:ext cx="1080000" cy="427614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38249F84-4C48-61EE-83E6-A8A1FBA17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35970"/>
            <a:ext cx="6467798" cy="52282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Прямоугольник 13">
            <a:extLst>
              <a:ext uri="{FF2B5EF4-FFF2-40B4-BE49-F238E27FC236}">
                <a16:creationId xmlns:a16="http://schemas.microsoft.com/office/drawing/2014/main" id="{EDCEDD94-DA4E-2500-BA16-323513788032}"/>
              </a:ext>
            </a:extLst>
          </p:cNvPr>
          <p:cNvSpPr/>
          <p:nvPr/>
        </p:nvSpPr>
        <p:spPr>
          <a:xfrm>
            <a:off x="630648" y="1503363"/>
            <a:ext cx="25200" cy="7201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07D58DCA-68C0-91CE-9958-E919FB8E41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0509" y="2552719"/>
            <a:ext cx="7681422" cy="7201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8" name="Прямоугольник 13">
            <a:extLst>
              <a:ext uri="{FF2B5EF4-FFF2-40B4-BE49-F238E27FC236}">
                <a16:creationId xmlns:a16="http://schemas.microsoft.com/office/drawing/2014/main" id="{A5C8D071-2B37-E3BF-1A8D-8C8A6C7CAEFB}"/>
              </a:ext>
            </a:extLst>
          </p:cNvPr>
          <p:cNvSpPr/>
          <p:nvPr userDrawn="1"/>
        </p:nvSpPr>
        <p:spPr>
          <a:xfrm>
            <a:off x="630648" y="2552719"/>
            <a:ext cx="25200" cy="7201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Zástupný obsah 2">
            <a:extLst>
              <a:ext uri="{FF2B5EF4-FFF2-40B4-BE49-F238E27FC236}">
                <a16:creationId xmlns:a16="http://schemas.microsoft.com/office/drawing/2014/main" id="{66515857-31C2-9ED5-9DF9-74E2646C0DE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0509" y="3602074"/>
            <a:ext cx="7681422" cy="7201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20" name="Прямоугольник 13">
            <a:extLst>
              <a:ext uri="{FF2B5EF4-FFF2-40B4-BE49-F238E27FC236}">
                <a16:creationId xmlns:a16="http://schemas.microsoft.com/office/drawing/2014/main" id="{A03B2D01-7ACB-A760-39EC-E5D75AC125A1}"/>
              </a:ext>
            </a:extLst>
          </p:cNvPr>
          <p:cNvSpPr/>
          <p:nvPr userDrawn="1"/>
        </p:nvSpPr>
        <p:spPr>
          <a:xfrm>
            <a:off x="630648" y="3602074"/>
            <a:ext cx="25200" cy="7201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86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D6094A-27C7-4C15-8BA2-69705FC91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3780000" cy="32623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467496-1EB1-4C80-9274-1E84C444EC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E937EC1-8D0B-4A49-A112-C908C4FCD3D6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621970-5587-4524-9D87-61139517E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B10BC9-1658-4DFA-A744-22EDF163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A8496-1697-45EB-A2BB-A73D43F94838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C607BA11-AA0C-4965-B9E5-DDDE12A2AF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91931" y="497606"/>
            <a:ext cx="1080000" cy="427614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38249F84-4C48-61EE-83E6-A8A1FBA17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535970"/>
            <a:ext cx="6467798" cy="52282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A2DD6364-094E-1AF0-9027-C5B1D9F33CA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5352" y="1370013"/>
            <a:ext cx="3780000" cy="32623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80003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2 pic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2">
            <a:extLst>
              <a:ext uri="{FF2B5EF4-FFF2-40B4-BE49-F238E27FC236}">
                <a16:creationId xmlns:a16="http://schemas.microsoft.com/office/drawing/2014/main" id="{97E1A818-884E-A577-4E5A-868B91C1E9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2069" y="497606"/>
            <a:ext cx="1080000" cy="427614"/>
          </a:xfrm>
          <a:prstGeom prst="rect">
            <a:avLst/>
          </a:prstGeom>
        </p:spPr>
      </p:pic>
      <p:sp>
        <p:nvSpPr>
          <p:cNvPr id="6" name="Рисунок 3">
            <a:extLst>
              <a:ext uri="{FF2B5EF4-FFF2-40B4-BE49-F238E27FC236}">
                <a16:creationId xmlns:a16="http://schemas.microsoft.com/office/drawing/2014/main" id="{C1D7DA3A-7D5C-AE60-9ADC-FD9841C7E7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069" y="1275606"/>
            <a:ext cx="3744000" cy="2736304"/>
          </a:xfrm>
          <a:prstGeom prst="rect">
            <a:avLst/>
          </a:prstGeom>
        </p:spPr>
      </p:sp>
      <p:sp>
        <p:nvSpPr>
          <p:cNvPr id="7" name="Рисунок 4">
            <a:extLst>
              <a:ext uri="{FF2B5EF4-FFF2-40B4-BE49-F238E27FC236}">
                <a16:creationId xmlns:a16="http://schemas.microsoft.com/office/drawing/2014/main" id="{49F05247-D7B9-5912-B1F4-E2B1D366E3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9524" y="1275606"/>
            <a:ext cx="3744416" cy="2736304"/>
          </a:xfrm>
          <a:prstGeom prst="rect">
            <a:avLst/>
          </a:prstGeom>
        </p:spPr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9C04537A-BCF4-63FD-7CBE-CB5A8040E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69" y="4188336"/>
            <a:ext cx="3744000" cy="588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90804F9A-43AE-5EAD-EB80-749D9906E9C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99524" y="4188335"/>
            <a:ext cx="3744416" cy="588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52A5A0AD-DE97-5DD7-8CFF-BDE5669F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654" y="535970"/>
            <a:ext cx="5160286" cy="522828"/>
          </a:xfrm>
          <a:prstGeom prst="rect">
            <a:avLst/>
          </a:prstGeom>
        </p:spPr>
        <p:txBody>
          <a:bodyPr/>
          <a:lstStyle>
            <a:lvl1pPr algn="ctr">
              <a:defRPr sz="2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553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Text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2">
            <a:extLst>
              <a:ext uri="{FF2B5EF4-FFF2-40B4-BE49-F238E27FC236}">
                <a16:creationId xmlns:a16="http://schemas.microsoft.com/office/drawing/2014/main" id="{97E1A818-884E-A577-4E5A-868B91C1E9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2069" y="497606"/>
            <a:ext cx="1080000" cy="427614"/>
          </a:xfrm>
          <a:prstGeom prst="rect">
            <a:avLst/>
          </a:prstGeom>
        </p:spPr>
      </p:pic>
      <p:sp>
        <p:nvSpPr>
          <p:cNvPr id="7" name="Рисунок 4">
            <a:extLst>
              <a:ext uri="{FF2B5EF4-FFF2-40B4-BE49-F238E27FC236}">
                <a16:creationId xmlns:a16="http://schemas.microsoft.com/office/drawing/2014/main" id="{49F05247-D7B9-5912-B1F4-E2B1D366E3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9524" y="1809549"/>
            <a:ext cx="3744416" cy="2539865"/>
          </a:xfrm>
          <a:prstGeom prst="rect">
            <a:avLst/>
          </a:prstGeom>
        </p:spPr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9C04537A-BCF4-63FD-7CBE-CB5A8040E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69" y="1809549"/>
            <a:ext cx="3744000" cy="25398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52A5A0AD-DE97-5DD7-8CFF-BDE5669F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654" y="535970"/>
            <a:ext cx="5160286" cy="522828"/>
          </a:xfrm>
          <a:prstGeom prst="rect">
            <a:avLst/>
          </a:prstGeom>
        </p:spPr>
        <p:txBody>
          <a:bodyPr/>
          <a:lstStyle>
            <a:lvl1pPr algn="ctr">
              <a:defRPr sz="2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15535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C77EB7-6C4B-4290-8DF9-51CC8BAE8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70487-DB2D-49C0-AECF-13218A252B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85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3" r:id="rId2"/>
    <p:sldLayoutId id="2147483809" r:id="rId3"/>
    <p:sldLayoutId id="2147483824" r:id="rId4"/>
    <p:sldLayoutId id="2147483827" r:id="rId5"/>
    <p:sldLayoutId id="2147483825" r:id="rId6"/>
    <p:sldLayoutId id="2147483826" r:id="rId7"/>
    <p:sldLayoutId id="21474838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e84b0110-2f70-47cb-a240-ae5840f695d6@eurprd03.prod.outlook.co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D80C473A-69F0-4B7A-EB0F-DAEBFFAA6B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Workshop</a:t>
            </a:r>
            <a:br>
              <a:rPr lang="cs-CZ" dirty="0"/>
            </a:br>
            <a:r>
              <a:rPr lang="cs-CZ" dirty="0"/>
              <a:t>Využití uhlíkatých sorbentů</a:t>
            </a:r>
          </a:p>
        </p:txBody>
      </p:sp>
      <p:sp>
        <p:nvSpPr>
          <p:cNvPr id="14" name="Podnadpis 13">
            <a:extLst>
              <a:ext uri="{FF2B5EF4-FFF2-40B4-BE49-F238E27FC236}">
                <a16:creationId xmlns:a16="http://schemas.microsoft.com/office/drawing/2014/main" id="{99585528-E6D7-CC09-CFCC-6D3A347C2C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cs-CZ" dirty="0"/>
              <a:t>Projekt Inovativní sorbenty na bázi uhlíku jako účinný způsob dočišťování</a:t>
            </a:r>
          </a:p>
          <a:p>
            <a:pPr>
              <a:spcBef>
                <a:spcPts val="0"/>
              </a:spcBef>
            </a:pPr>
            <a:r>
              <a:rPr lang="cs-CZ" dirty="0"/>
              <a:t>odpadních vod (</a:t>
            </a:r>
            <a:r>
              <a:rPr lang="cs-CZ" dirty="0" err="1"/>
              <a:t>reg</a:t>
            </a:r>
            <a:r>
              <a:rPr lang="cs-CZ" dirty="0"/>
              <a:t>. č. 3213200008)</a:t>
            </a:r>
          </a:p>
        </p:txBody>
      </p:sp>
    </p:spTree>
    <p:extLst>
      <p:ext uri="{BB962C8B-B14F-4D97-AF65-F5344CB8AC3E}">
        <p14:creationId xmlns:p14="http://schemas.microsoft.com/office/powerpoint/2010/main" val="3247657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20">
            <a:extLst>
              <a:ext uri="{FF2B5EF4-FFF2-40B4-BE49-F238E27FC236}">
                <a16:creationId xmlns:a16="http://schemas.microsoft.com/office/drawing/2014/main" id="{3521757F-A314-BBD0-7527-A25DBE042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694" y="233586"/>
            <a:ext cx="4584299" cy="4746695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330656" y="2111666"/>
            <a:ext cx="2811037" cy="990533"/>
          </a:xfrm>
        </p:spPr>
        <p:txBody>
          <a:bodyPr/>
          <a:lstStyle/>
          <a:p>
            <a:pPr marL="0" indent="0">
              <a:buNone/>
            </a:pPr>
            <a:r>
              <a:rPr lang="cs-CZ" sz="1400" dirty="0"/>
              <a:t>Mikroskopický snímek morfologie netkané textilie PP-PVDF před  a </a:t>
            </a:r>
            <a:br>
              <a:rPr lang="cs-CZ" sz="1400" dirty="0"/>
            </a:br>
            <a:r>
              <a:rPr lang="cs-CZ" sz="1400" dirty="0"/>
              <a:t>po reakci s PDA</a:t>
            </a:r>
            <a:br>
              <a:rPr lang="en-US" sz="1600" dirty="0"/>
            </a:b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Pokrytí netkané textilie PDA</a:t>
            </a:r>
          </a:p>
        </p:txBody>
      </p:sp>
    </p:spTree>
    <p:extLst>
      <p:ext uri="{BB962C8B-B14F-4D97-AF65-F5344CB8AC3E}">
        <p14:creationId xmlns:p14="http://schemas.microsoft.com/office/powerpoint/2010/main" val="783542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1354208" y="2077278"/>
            <a:ext cx="6467798" cy="1769165"/>
          </a:xfrm>
        </p:spPr>
        <p:txBody>
          <a:bodyPr/>
          <a:lstStyle/>
          <a:p>
            <a:pPr algn="ctr"/>
            <a:r>
              <a:rPr lang="cs-CZ" sz="3200" dirty="0"/>
              <a:t>Děkuji za pozornost.</a:t>
            </a:r>
            <a:br>
              <a:rPr lang="cs-CZ" sz="3200" dirty="0"/>
            </a:br>
            <a:r>
              <a:rPr lang="cs-CZ" sz="3200" dirty="0"/>
              <a:t>Dotazy?</a:t>
            </a:r>
            <a:br>
              <a:rPr lang="cs-CZ" sz="3200" dirty="0"/>
            </a:br>
            <a:br>
              <a:rPr lang="cs-CZ" sz="3200" dirty="0"/>
            </a:b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klouda@vubp.cz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507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7109048-D4AB-930B-709B-A395DD1AB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Modifikace povrchů </a:t>
            </a:r>
            <a:br>
              <a:rPr lang="cs-CZ" dirty="0"/>
            </a:br>
            <a:r>
              <a:rPr lang="cs-CZ" dirty="0"/>
              <a:t>pomocí </a:t>
            </a:r>
            <a:r>
              <a:rPr lang="cs-CZ" dirty="0" err="1"/>
              <a:t>polydopaminu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85DB862-6B10-E58B-52DE-ECEAF62AC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538330"/>
            <a:ext cx="7886700" cy="1028908"/>
          </a:xfrm>
        </p:spPr>
        <p:txBody>
          <a:bodyPr/>
          <a:lstStyle/>
          <a:p>
            <a:r>
              <a:rPr lang="cs-CZ" sz="2000" dirty="0"/>
              <a:t>doc. Ing. Karel Klouda, CSc.</a:t>
            </a:r>
          </a:p>
          <a:p>
            <a:r>
              <a:rPr lang="cs-CZ" sz="2000" dirty="0"/>
              <a:t>Ing. Petra </a:t>
            </a:r>
            <a:r>
              <a:rPr lang="cs-CZ" sz="2000" dirty="0" err="1"/>
              <a:t>Roupcová</a:t>
            </a:r>
            <a:r>
              <a:rPr lang="cs-CZ" sz="2000" dirty="0"/>
              <a:t>, Ph.D.</a:t>
            </a:r>
          </a:p>
        </p:txBody>
      </p:sp>
    </p:spTree>
    <p:extLst>
      <p:ext uri="{BB962C8B-B14F-4D97-AF65-F5344CB8AC3E}">
        <p14:creationId xmlns:p14="http://schemas.microsoft.com/office/powerpoint/2010/main" val="968515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A442CF07-716E-05D6-30FF-7B797E4BB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8798"/>
            <a:ext cx="7886700" cy="357352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/>
              <a:t>vzniká </a:t>
            </a:r>
            <a:r>
              <a:rPr lang="cs-CZ" sz="1600" dirty="0" err="1"/>
              <a:t>autopolymerací</a:t>
            </a:r>
            <a:r>
              <a:rPr lang="cs-CZ" sz="1600" dirty="0"/>
              <a:t> dopaminu </a:t>
            </a:r>
            <a:br>
              <a:rPr lang="cs-CZ" sz="1600" dirty="0"/>
            </a:br>
            <a:r>
              <a:rPr lang="cs-CZ" sz="1600" dirty="0"/>
              <a:t>(neurotransmiter, lze snadno syntetizovat)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/>
              <a:t>zkoumán pro své unikátní vlastnosti, které </a:t>
            </a:r>
            <a:br>
              <a:rPr lang="cs-CZ" sz="1600" dirty="0"/>
            </a:br>
            <a:r>
              <a:rPr lang="cs-CZ" sz="1600" dirty="0"/>
              <a:t>jsou podobné adhesivním proteinům z mořských </a:t>
            </a:r>
            <a:br>
              <a:rPr lang="cs-CZ" sz="1600" dirty="0"/>
            </a:br>
            <a:r>
              <a:rPr lang="cs-CZ" sz="1600" dirty="0"/>
              <a:t>mušlí bohatých na 3,4-dihydroxyphenylalanin (DOPA)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/>
              <a:t>za pevnost vazby adhezivních proteinů i PDA odpovídá </a:t>
            </a:r>
            <a:r>
              <a:rPr lang="cs-CZ" sz="1600" dirty="0" err="1"/>
              <a:t>katecholový</a:t>
            </a:r>
            <a:r>
              <a:rPr lang="cs-CZ" sz="1600" dirty="0"/>
              <a:t> kruh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/>
              <a:t>řada aplikací v biochemii, biomedicíně, </a:t>
            </a:r>
            <a:br>
              <a:rPr lang="cs-CZ" sz="1600" dirty="0"/>
            </a:br>
            <a:r>
              <a:rPr lang="cs-CZ" sz="1600" dirty="0"/>
              <a:t>katalyzátorech a při úpravě odpadních </a:t>
            </a:r>
            <a:br>
              <a:rPr lang="cs-CZ" sz="1600" dirty="0"/>
            </a:br>
            <a:r>
              <a:rPr lang="cs-CZ" sz="1600" dirty="0"/>
              <a:t>vod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/>
              <a:t>pokrytím PDA se na povrchu materiálu</a:t>
            </a:r>
            <a:br>
              <a:rPr lang="cs-CZ" sz="1600" dirty="0"/>
            </a:br>
            <a:r>
              <a:rPr lang="cs-CZ" sz="1600" dirty="0"/>
              <a:t>objevují funkční skupiny </a:t>
            </a:r>
            <a:r>
              <a:rPr lang="cs-CZ" sz="1600" dirty="0" err="1"/>
              <a:t>katecholové</a:t>
            </a:r>
            <a:r>
              <a:rPr lang="cs-CZ" sz="1600" dirty="0"/>
              <a:t> </a:t>
            </a:r>
            <a:br>
              <a:rPr lang="cs-CZ" sz="1600" dirty="0"/>
            </a:br>
            <a:r>
              <a:rPr lang="cs-CZ" sz="1600" dirty="0"/>
              <a:t>a </a:t>
            </a:r>
            <a:r>
              <a:rPr lang="cs-CZ" sz="1600" dirty="0" err="1"/>
              <a:t>amino</a:t>
            </a:r>
            <a:endParaRPr lang="cs-CZ" sz="160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CB974249-0F58-C7AB-AED6-72DB7DCB6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Polydopamin</a:t>
            </a:r>
            <a:r>
              <a:rPr lang="cs-CZ" dirty="0"/>
              <a:t> (PDA)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F59FD56-5F5D-4A41-066F-CCCBF90AE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73" y="2776847"/>
            <a:ext cx="4174594" cy="230614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361" y="756970"/>
            <a:ext cx="1236984" cy="8246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345" y="1677603"/>
            <a:ext cx="17335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3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28650" y="1311965"/>
            <a:ext cx="7886700" cy="330191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800" dirty="0"/>
              <a:t>k modifikaci byl využit dopamin </a:t>
            </a:r>
            <a:r>
              <a:rPr lang="cs-CZ" sz="1800" dirty="0" err="1"/>
              <a:t>hydrochlorid</a:t>
            </a:r>
            <a:r>
              <a:rPr lang="cs-CZ" sz="1800" dirty="0"/>
              <a:t>, který v alkalickém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/>
              <a:t>prostředí podstupuje </a:t>
            </a:r>
            <a:r>
              <a:rPr lang="cs-CZ" sz="1800" dirty="0" err="1"/>
              <a:t>autopolymeraci</a:t>
            </a:r>
            <a:endParaRPr lang="cs-CZ" sz="18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1400" dirty="0"/>
              <a:t>vodné prostředí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1400" dirty="0"/>
              <a:t>pH upraveno pomocí NaHCO</a:t>
            </a:r>
            <a:r>
              <a:rPr lang="cs-CZ" sz="1400" baseline="-25000" dirty="0"/>
              <a:t>3</a:t>
            </a:r>
            <a:r>
              <a:rPr lang="en-US" sz="1400" baseline="-25000" dirty="0"/>
              <a:t> </a:t>
            </a:r>
            <a:r>
              <a:rPr lang="cs-CZ" sz="1400" dirty="0"/>
              <a:t>na 8-9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sz="1400" dirty="0"/>
              <a:t>účast H</a:t>
            </a:r>
            <a:r>
              <a:rPr lang="cs-CZ" sz="1400" baseline="-25000" dirty="0"/>
              <a:t>2</a:t>
            </a:r>
            <a:r>
              <a:rPr lang="cs-CZ" sz="1400" dirty="0"/>
              <a:t>O</a:t>
            </a:r>
            <a:r>
              <a:rPr lang="cs-CZ" sz="1400" baseline="-25000" dirty="0"/>
              <a:t>2 </a:t>
            </a:r>
            <a:r>
              <a:rPr lang="cs-CZ" sz="1400" dirty="0"/>
              <a:t> jako oxidačního činidla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GO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800" dirty="0" err="1"/>
              <a:t>rGO</a:t>
            </a:r>
            <a:endParaRPr lang="cs-CZ" sz="1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800" dirty="0" err="1"/>
              <a:t>biochar</a:t>
            </a:r>
            <a:endParaRPr lang="cs-CZ" sz="1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800" dirty="0"/>
              <a:t>fulleren C</a:t>
            </a:r>
            <a:r>
              <a:rPr lang="cs-CZ" sz="1800" baseline="-25000" dirty="0"/>
              <a:t>60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z="1400" dirty="0"/>
              <a:t>sledována primárně tepelná stabilita + morfologie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Materiály modifikované pomocí PDA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213701" y="2806229"/>
            <a:ext cx="3297698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hybridní sloučenina GO-C</a:t>
            </a:r>
            <a:r>
              <a:rPr lang="cs-CZ" sz="18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cs-CZ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fluorografit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CF</a:t>
            </a:r>
            <a:r>
              <a:rPr lang="cs-CZ" sz="18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0,81</a:t>
            </a:r>
            <a:endParaRPr lang="cs-CZ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 PP-PVDF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CuSO</a:t>
            </a:r>
            <a:r>
              <a:rPr lang="en-US" sz="18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H</a:t>
            </a:r>
            <a:r>
              <a:rPr lang="en-US" sz="18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pic>
        <p:nvPicPr>
          <p:cNvPr id="9" name="Obrázek 8" descr="Obsah obrázku text, interiér&#10;&#10;Popis byl vytvořen automaticky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35" y="3047604"/>
            <a:ext cx="2980526" cy="18194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5848696" y="2403021"/>
            <a:ext cx="22502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PP-PVDF	                             GO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6233276" y="2703103"/>
            <a:ext cx="0" cy="253167"/>
          </a:xfrm>
          <a:prstGeom prst="straightConnector1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7830562" y="2694963"/>
            <a:ext cx="0" cy="253167"/>
          </a:xfrm>
          <a:prstGeom prst="straightConnector1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80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 descr="Obsah obrázku strom&#10;&#10;Popis byl vytvořen automatick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91" y="1043783"/>
            <a:ext cx="2118688" cy="15446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76381" y="1468259"/>
            <a:ext cx="1204481" cy="862988"/>
          </a:xfrm>
        </p:spPr>
        <p:txBody>
          <a:bodyPr/>
          <a:lstStyle/>
          <a:p>
            <a:pPr marL="0" indent="0">
              <a:buNone/>
            </a:pPr>
            <a:r>
              <a:rPr lang="cs-CZ" sz="1200" dirty="0"/>
              <a:t>mikroskopické snímky (zvětšeno 20x)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GO s PDA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F0FAE49-B9D5-20CD-387F-DDD096737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381" y="2868134"/>
            <a:ext cx="3486618" cy="1886453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BB460CC-6C38-4968-BDE3-96421AFC5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729" y="2692376"/>
            <a:ext cx="3946617" cy="224957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8E09C3F-3D44-341F-6C06-8D5E806EB005}"/>
              </a:ext>
            </a:extLst>
          </p:cNvPr>
          <p:cNvSpPr txBox="1"/>
          <p:nvPr/>
        </p:nvSpPr>
        <p:spPr>
          <a:xfrm>
            <a:off x="776381" y="4754586"/>
            <a:ext cx="301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TGA a DSC křivka GO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8E09C3F-3D44-341F-6C06-8D5E806EB005}"/>
              </a:ext>
            </a:extLst>
          </p:cNvPr>
          <p:cNvSpPr txBox="1"/>
          <p:nvPr/>
        </p:nvSpPr>
        <p:spPr>
          <a:xfrm>
            <a:off x="4558461" y="4754586"/>
            <a:ext cx="3012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TGA a DSC křivka GO-PDA</a:t>
            </a:r>
          </a:p>
        </p:txBody>
      </p:sp>
      <p:pic>
        <p:nvPicPr>
          <p:cNvPr id="16" name="Obrázek 15" descr="Obsah obrázku sport, vodní sporty, plavání&#10;&#10;Popis byl vytvořen automaticky">
            <a:extLst>
              <a:ext uri="{FF2B5EF4-FFF2-40B4-BE49-F238E27FC236}">
                <a16:creationId xmlns:a16="http://schemas.microsoft.com/office/drawing/2014/main" id="{39E3BCAE-9B64-9548-100D-FD0B25E217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1741" y="1056622"/>
            <a:ext cx="1785958" cy="1241240"/>
          </a:xfrm>
          <a:prstGeom prst="rect">
            <a:avLst/>
          </a:prstGeom>
          <a:noFill/>
        </p:spPr>
      </p:pic>
      <p:sp>
        <p:nvSpPr>
          <p:cNvPr id="17" name="Zástupný symbol pro obsah 1"/>
          <p:cNvSpPr txBox="1">
            <a:spLocks/>
          </p:cNvSpPr>
          <p:nvPr/>
        </p:nvSpPr>
        <p:spPr>
          <a:xfrm>
            <a:off x="7036549" y="2243813"/>
            <a:ext cx="1738285" cy="315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200" dirty="0"/>
              <a:t>TEM snímek GO-PDA</a:t>
            </a:r>
          </a:p>
        </p:txBody>
      </p:sp>
      <p:pic>
        <p:nvPicPr>
          <p:cNvPr id="19" name="Obrázek 18" descr="Obsah obrázku strom, exteriér&#10;&#10;Popis byl vytvořen automaticky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99" y="1028767"/>
            <a:ext cx="2118688" cy="154467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ovéPole 19"/>
          <p:cNvSpPr txBox="1"/>
          <p:nvPr/>
        </p:nvSpPr>
        <p:spPr>
          <a:xfrm>
            <a:off x="3823868" y="2288374"/>
            <a:ext cx="4090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039981" y="2297862"/>
            <a:ext cx="754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GO-PDA</a:t>
            </a:r>
          </a:p>
        </p:txBody>
      </p:sp>
    </p:spTree>
    <p:extLst>
      <p:ext uri="{BB962C8B-B14F-4D97-AF65-F5344CB8AC3E}">
        <p14:creationId xmlns:p14="http://schemas.microsoft.com/office/powerpoint/2010/main" val="259805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ástupný obsah 30">
            <a:extLst>
              <a:ext uri="{FF2B5EF4-FFF2-40B4-BE49-F238E27FC236}">
                <a16:creationId xmlns:a16="http://schemas.microsoft.com/office/drawing/2014/main" id="{642D0B0D-E285-21C1-CD39-683F25E35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987" y="2680055"/>
            <a:ext cx="3676148" cy="304331"/>
          </a:xfrm>
        </p:spPr>
        <p:txBody>
          <a:bodyPr/>
          <a:lstStyle/>
          <a:p>
            <a:r>
              <a:rPr lang="cs-CZ" sz="1200" dirty="0"/>
              <a:t>Mikroskopické snímky vysušené suspenze </a:t>
            </a:r>
            <a:r>
              <a:rPr lang="cs-CZ" sz="1200" dirty="0" err="1"/>
              <a:t>rGO</a:t>
            </a:r>
            <a:endParaRPr lang="cs-CZ" sz="12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F63B7AD-7548-8714-7B05-6AD07652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87" y="535970"/>
            <a:ext cx="6717264" cy="522828"/>
          </a:xfrm>
        </p:spPr>
        <p:txBody>
          <a:bodyPr/>
          <a:lstStyle/>
          <a:p>
            <a:r>
              <a:rPr lang="cs-CZ" dirty="0"/>
              <a:t>Reakce </a:t>
            </a:r>
            <a:r>
              <a:rPr lang="cs-CZ" dirty="0" err="1"/>
              <a:t>rGO</a:t>
            </a:r>
            <a:r>
              <a:rPr lang="cs-CZ" dirty="0"/>
              <a:t> s PDA</a:t>
            </a:r>
          </a:p>
        </p:txBody>
      </p:sp>
      <p:pic>
        <p:nvPicPr>
          <p:cNvPr id="2049" name="Obrázek 2048" descr="Obsah obrázku strom, exteriér, noční obloha&#10;&#10;Popis byl vytvořen automaticky">
            <a:extLst>
              <a:ext uri="{FF2B5EF4-FFF2-40B4-BE49-F238E27FC236}">
                <a16:creationId xmlns:a16="http://schemas.microsoft.com/office/drawing/2014/main" id="{D120B1D6-B7E6-E796-AFFB-096AC2B6EA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" y="1205879"/>
            <a:ext cx="1884638" cy="1456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Obrázek 2049">
            <a:extLst>
              <a:ext uri="{FF2B5EF4-FFF2-40B4-BE49-F238E27FC236}">
                <a16:creationId xmlns:a16="http://schemas.microsoft.com/office/drawing/2014/main" id="{ACF1D487-1A29-FAE4-CD5F-572E352D10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20" y="1205879"/>
            <a:ext cx="1940247" cy="145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3" name="Zástupný obsah 2062">
            <a:extLst>
              <a:ext uri="{FF2B5EF4-FFF2-40B4-BE49-F238E27FC236}">
                <a16:creationId xmlns:a16="http://schemas.microsoft.com/office/drawing/2014/main" id="{B8C16E52-B9F8-FC77-4ED1-38455BAB1F6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202" y="1129720"/>
            <a:ext cx="4350264" cy="2251986"/>
          </a:xfrm>
          <a:prstGeom prst="rect">
            <a:avLst/>
          </a:prstGeom>
          <a:noFill/>
          <a:ln>
            <a:noFill/>
          </a:ln>
        </p:spPr>
      </p:pic>
      <p:sp>
        <p:nvSpPr>
          <p:cNvPr id="2067" name="TextovéPole 2066">
            <a:extLst>
              <a:ext uri="{FF2B5EF4-FFF2-40B4-BE49-F238E27FC236}">
                <a16:creationId xmlns:a16="http://schemas.microsoft.com/office/drawing/2014/main" id="{5E0B07CD-AB0A-DE3B-B351-2FFEE9855802}"/>
              </a:ext>
            </a:extLst>
          </p:cNvPr>
          <p:cNvSpPr txBox="1"/>
          <p:nvPr/>
        </p:nvSpPr>
        <p:spPr>
          <a:xfrm>
            <a:off x="4574171" y="3407066"/>
            <a:ext cx="3107792" cy="275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TGA a DSC křivky GO, </a:t>
            </a:r>
            <a:r>
              <a:rPr lang="cs-CZ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rGO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rGO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–PDA</a:t>
            </a:r>
          </a:p>
        </p:txBody>
      </p:sp>
      <p:sp>
        <p:nvSpPr>
          <p:cNvPr id="2069" name="TextovéPole 2068">
            <a:extLst>
              <a:ext uri="{FF2B5EF4-FFF2-40B4-BE49-F238E27FC236}">
                <a16:creationId xmlns:a16="http://schemas.microsoft.com/office/drawing/2014/main" id="{B331FA49-CF67-4CAF-CBDA-69710336549A}"/>
              </a:ext>
            </a:extLst>
          </p:cNvPr>
          <p:cNvSpPr txBox="1"/>
          <p:nvPr/>
        </p:nvSpPr>
        <p:spPr>
          <a:xfrm>
            <a:off x="585161" y="3646560"/>
            <a:ext cx="36761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Porovnání změny tepelné stability produktů v řadě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01" y="3963271"/>
            <a:ext cx="3222532" cy="926416"/>
          </a:xfrm>
          <a:prstGeom prst="rect">
            <a:avLst/>
          </a:prstGeom>
        </p:spPr>
      </p:pic>
      <p:sp>
        <p:nvSpPr>
          <p:cNvPr id="6" name="Šipka dolů 5"/>
          <p:cNvSpPr/>
          <p:nvPr/>
        </p:nvSpPr>
        <p:spPr>
          <a:xfrm rot="2376204">
            <a:off x="4228463" y="3398915"/>
            <a:ext cx="172360" cy="760593"/>
          </a:xfrm>
          <a:prstGeom prst="downArrow">
            <a:avLst>
              <a:gd name="adj1" fmla="val 50000"/>
              <a:gd name="adj2" fmla="val 10161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973527" y="2340261"/>
            <a:ext cx="4363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20x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043140" y="2328497"/>
            <a:ext cx="4363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50x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477567" y="3779211"/>
            <a:ext cx="45132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nižší stabilita GO způsobena přítomností kyslíkatých skupin a sp</a:t>
            </a:r>
            <a:r>
              <a:rPr lang="cs-CZ" sz="1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b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hybridiz</a:t>
            </a:r>
            <a:r>
              <a:rPr lang="cs-CZ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ací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atomů C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vyšší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GB" sz="1200" baseline="-25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max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rGO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dána skutečností, že k narušení hexagonální uhlíkaté</a:t>
            </a:r>
            <a:b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struktury tvořené atomy C v hybridizaci sp</a:t>
            </a:r>
            <a:r>
              <a:rPr lang="cs-CZ" sz="1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 třeba více tepelné </a:t>
            </a:r>
            <a:b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energie</a:t>
            </a:r>
          </a:p>
        </p:txBody>
      </p:sp>
    </p:spTree>
    <p:extLst>
      <p:ext uri="{BB962C8B-B14F-4D97-AF65-F5344CB8AC3E}">
        <p14:creationId xmlns:p14="http://schemas.microsoft.com/office/powerpoint/2010/main" val="397495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99248" y="3104270"/>
            <a:ext cx="3586356" cy="356154"/>
          </a:xfrm>
        </p:spPr>
        <p:txBody>
          <a:bodyPr/>
          <a:lstStyle/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000" dirty="0"/>
              <a:t>TGA a DSC křivka </a:t>
            </a:r>
            <a:r>
              <a:rPr lang="cs-CZ" sz="1000" dirty="0" err="1"/>
              <a:t>biocharu</a:t>
            </a:r>
            <a:r>
              <a:rPr lang="cs-CZ" sz="1000" dirty="0"/>
              <a:t> a produktu </a:t>
            </a:r>
            <a:r>
              <a:rPr lang="cs-CZ" sz="1000" dirty="0" err="1"/>
              <a:t>biochar</a:t>
            </a:r>
            <a:r>
              <a:rPr lang="cs-CZ" sz="1000" dirty="0"/>
              <a:t>-PDA vytvořeného reakcí při 25 ⁰C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</a:t>
            </a:r>
            <a:r>
              <a:rPr lang="cs-CZ" dirty="0" err="1"/>
              <a:t>biocharu</a:t>
            </a:r>
            <a:r>
              <a:rPr lang="cs-CZ" dirty="0"/>
              <a:t> s PDA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A055458-06B2-F966-C66A-ED7CF4154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8" y="1242160"/>
            <a:ext cx="3586356" cy="185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19CFDFE-89A1-7205-D0CA-F30109046E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242160"/>
            <a:ext cx="3722942" cy="18631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obsah 1"/>
          <p:cNvSpPr txBox="1">
            <a:spLocks/>
          </p:cNvSpPr>
          <p:nvPr/>
        </p:nvSpPr>
        <p:spPr>
          <a:xfrm>
            <a:off x="4686300" y="3098985"/>
            <a:ext cx="3721149" cy="494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000" dirty="0"/>
              <a:t>TGA a DSC křivka produktu </a:t>
            </a:r>
            <a:r>
              <a:rPr lang="cs-CZ" sz="1000" dirty="0" err="1"/>
              <a:t>biochar</a:t>
            </a:r>
            <a:r>
              <a:rPr lang="cs-CZ" sz="1000" dirty="0"/>
              <a:t>-PDA vytvořeného reakcí při 80 ⁰C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883842" y="3917392"/>
            <a:ext cx="2880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reakci s PDA pokles tepelné stability</a:t>
            </a:r>
          </a:p>
        </p:txBody>
      </p:sp>
    </p:spTree>
    <p:extLst>
      <p:ext uri="{BB962C8B-B14F-4D97-AF65-F5344CB8AC3E}">
        <p14:creationId xmlns:p14="http://schemas.microsoft.com/office/powerpoint/2010/main" val="48147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84395" y="3610041"/>
            <a:ext cx="8222876" cy="1008876"/>
          </a:xfrm>
        </p:spPr>
        <p:txBody>
          <a:bodyPr/>
          <a:lstStyle/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cs-CZ" sz="1200" dirty="0"/>
              <a:t>široký pás v oblasti </a:t>
            </a:r>
            <a:r>
              <a:rPr lang="en-GB" sz="1200" dirty="0">
                <a:sym typeface="Symbol" panose="05050102010706020507" pitchFamily="18" charset="2"/>
              </a:rPr>
              <a:t></a:t>
            </a:r>
            <a:r>
              <a:rPr lang="en-GB" sz="1200" dirty="0"/>
              <a:t> 3050 </a:t>
            </a:r>
            <a:r>
              <a:rPr lang="cs-CZ" sz="1200" dirty="0"/>
              <a:t>až</a:t>
            </a:r>
            <a:r>
              <a:rPr lang="en-GB" sz="1200" dirty="0"/>
              <a:t> 3700 cm</a:t>
            </a:r>
            <a:r>
              <a:rPr lang="en-GB" sz="1200" baseline="30000" dirty="0"/>
              <a:t>-1</a:t>
            </a:r>
            <a:r>
              <a:rPr lang="cs-CZ" sz="1200" dirty="0"/>
              <a:t> </a:t>
            </a:r>
            <a:r>
              <a:rPr lang="cs-CZ" sz="1200" dirty="0">
                <a:sym typeface="Symbol" panose="05050102010706020507" pitchFamily="18" charset="2"/>
              </a:rPr>
              <a:t></a:t>
            </a:r>
            <a:r>
              <a:rPr lang="cs-CZ" sz="1200" dirty="0"/>
              <a:t> hydroxylové skupiny (nárůst u </a:t>
            </a:r>
            <a:r>
              <a:rPr lang="cs-CZ" sz="1200" dirty="0" err="1"/>
              <a:t>biochar</a:t>
            </a:r>
            <a:r>
              <a:rPr lang="cs-CZ" sz="1200" dirty="0"/>
              <a:t>-PDA díky katecholu PDA)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cs-CZ" sz="1200" dirty="0"/>
              <a:t>pás </a:t>
            </a:r>
            <a:r>
              <a:rPr lang="en-GB" sz="1200" dirty="0"/>
              <a:t>1430-1440 </a:t>
            </a:r>
            <a:r>
              <a:rPr lang="cs-CZ" sz="1200" dirty="0"/>
              <a:t>cm</a:t>
            </a:r>
            <a:r>
              <a:rPr lang="cs-CZ" sz="1200" baseline="30000" dirty="0"/>
              <a:t>-1</a:t>
            </a:r>
            <a:r>
              <a:rPr lang="cs-CZ" sz="1200" dirty="0"/>
              <a:t> deformační vibrace </a:t>
            </a:r>
            <a:r>
              <a:rPr lang="en-GB" sz="1200" dirty="0"/>
              <a:t>C-H (</a:t>
            </a:r>
            <a:r>
              <a:rPr lang="cs-CZ" sz="1200" dirty="0"/>
              <a:t>ohyb</a:t>
            </a:r>
            <a:r>
              <a:rPr lang="en-GB" sz="1200" dirty="0"/>
              <a:t>) </a:t>
            </a:r>
            <a:r>
              <a:rPr lang="cs-CZ" sz="1200" dirty="0"/>
              <a:t>v metylových (-CH</a:t>
            </a:r>
            <a:r>
              <a:rPr lang="cs-CZ" sz="1200" baseline="-25000" dirty="0"/>
              <a:t>3</a:t>
            </a:r>
            <a:r>
              <a:rPr lang="cs-CZ" sz="1200" dirty="0"/>
              <a:t>), metylenových (CH</a:t>
            </a:r>
            <a:r>
              <a:rPr lang="cs-CZ" sz="1200" baseline="-25000" dirty="0"/>
              <a:t>2</a:t>
            </a:r>
            <a:r>
              <a:rPr lang="cs-CZ" sz="1200" dirty="0"/>
              <a:t>&lt;) a </a:t>
            </a:r>
            <a:r>
              <a:rPr lang="cs-CZ" sz="1200" dirty="0" err="1"/>
              <a:t>metoxy</a:t>
            </a:r>
            <a:r>
              <a:rPr lang="cs-CZ" sz="1200" dirty="0"/>
              <a:t> (-OCH</a:t>
            </a:r>
            <a:r>
              <a:rPr lang="cs-CZ" sz="1200" baseline="-25000" dirty="0"/>
              <a:t>3</a:t>
            </a:r>
            <a:r>
              <a:rPr lang="cs-CZ" sz="1200" dirty="0"/>
              <a:t>) skupinách (pokles díky překrytí PDA)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cs-CZ" sz="1200" dirty="0"/>
              <a:t>pík 8</a:t>
            </a:r>
            <a:r>
              <a:rPr lang="en-GB" sz="1200" dirty="0"/>
              <a:t>7</a:t>
            </a:r>
            <a:r>
              <a:rPr lang="cs-CZ" sz="1200" dirty="0"/>
              <a:t>5</a:t>
            </a:r>
            <a:r>
              <a:rPr lang="en-GB" sz="1200" dirty="0"/>
              <a:t> cm</a:t>
            </a:r>
            <a:r>
              <a:rPr lang="en-GB" sz="1200" baseline="30000" dirty="0"/>
              <a:t>-1</a:t>
            </a:r>
            <a:r>
              <a:rPr lang="cs-CZ" sz="1200" dirty="0"/>
              <a:t> </a:t>
            </a:r>
            <a:r>
              <a:rPr lang="cs-CZ" sz="1200" dirty="0" err="1"/>
              <a:t>mimorovinné</a:t>
            </a:r>
            <a:r>
              <a:rPr lang="cs-CZ" sz="1200" dirty="0"/>
              <a:t> deformační vibrace aromatických atomů C-H (pokles díky překrytí PDA)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cs-CZ" sz="1200" dirty="0"/>
              <a:t>u </a:t>
            </a:r>
            <a:r>
              <a:rPr lang="cs-CZ" sz="1200" dirty="0" err="1"/>
              <a:t>biochar</a:t>
            </a:r>
            <a:r>
              <a:rPr lang="cs-CZ" sz="1200" dirty="0"/>
              <a:t>-PDA nový pík </a:t>
            </a:r>
            <a:r>
              <a:rPr lang="en-GB" sz="1200" dirty="0"/>
              <a:t>1632 </a:t>
            </a:r>
            <a:r>
              <a:rPr lang="cs-CZ" sz="1200" dirty="0"/>
              <a:t>cm</a:t>
            </a:r>
            <a:r>
              <a:rPr lang="cs-CZ" sz="1200" baseline="30000" dirty="0"/>
              <a:t>-1</a:t>
            </a:r>
            <a:r>
              <a:rPr lang="cs-CZ" sz="1200" dirty="0"/>
              <a:t> </a:t>
            </a:r>
            <a:r>
              <a:rPr lang="cs-CZ" sz="1200" dirty="0">
                <a:sym typeface="Symbol" panose="05050102010706020507" pitchFamily="18" charset="2"/>
              </a:rPr>
              <a:t> aminoskupiny </a:t>
            </a:r>
            <a:r>
              <a:rPr lang="en-GB" sz="1200" dirty="0"/>
              <a:t>PDA</a:t>
            </a:r>
            <a:endParaRPr lang="cs-CZ" sz="1200" dirty="0"/>
          </a:p>
          <a:p>
            <a:pPr>
              <a:lnSpc>
                <a:spcPct val="108000"/>
              </a:lnSpc>
              <a:spcBef>
                <a:spcPts val="0"/>
              </a:spcBef>
            </a:pPr>
            <a:endParaRPr lang="cs-CZ" sz="1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</a:t>
            </a:r>
            <a:r>
              <a:rPr lang="cs-CZ" dirty="0" err="1"/>
              <a:t>biocharu</a:t>
            </a:r>
            <a:r>
              <a:rPr lang="cs-CZ" dirty="0"/>
              <a:t> s PDA (2)</a:t>
            </a:r>
          </a:p>
        </p:txBody>
      </p:sp>
      <p:grpSp>
        <p:nvGrpSpPr>
          <p:cNvPr id="4" name="Plátno 3"/>
          <p:cNvGrpSpPr/>
          <p:nvPr/>
        </p:nvGrpSpPr>
        <p:grpSpPr>
          <a:xfrm>
            <a:off x="1660713" y="1179972"/>
            <a:ext cx="6377818" cy="2378128"/>
            <a:chOff x="0" y="0"/>
            <a:chExt cx="5738495" cy="1836420"/>
          </a:xfrm>
        </p:grpSpPr>
        <p:sp>
          <p:nvSpPr>
            <p:cNvPr id="5" name="Obdélník 4"/>
            <p:cNvSpPr/>
            <p:nvPr/>
          </p:nvSpPr>
          <p:spPr>
            <a:xfrm>
              <a:off x="0" y="0"/>
              <a:ext cx="5738495" cy="1836420"/>
            </a:xfrm>
            <a:prstGeom prst="rect">
              <a:avLst/>
            </a:prstGeom>
          </p:spPr>
        </p:sp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38495" cy="1798113"/>
            </a:xfrm>
            <a:prstGeom prst="rect">
              <a:avLst/>
            </a:prstGeom>
          </p:spPr>
        </p:pic>
      </p:grpSp>
      <p:sp>
        <p:nvSpPr>
          <p:cNvPr id="7" name="Obdélník 6"/>
          <p:cNvSpPr/>
          <p:nvPr/>
        </p:nvSpPr>
        <p:spPr>
          <a:xfrm>
            <a:off x="586380" y="2007910"/>
            <a:ext cx="10743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FTIR spektra</a:t>
            </a:r>
          </a:p>
        </p:txBody>
      </p:sp>
    </p:spTree>
    <p:extLst>
      <p:ext uri="{BB962C8B-B14F-4D97-AF65-F5344CB8AC3E}">
        <p14:creationId xmlns:p14="http://schemas.microsoft.com/office/powerpoint/2010/main" val="222184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1FAC997-0DD3-EDED-8090-167027183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4" y="1206394"/>
            <a:ext cx="7988576" cy="138199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ffectLst/>
                <a:ea typeface="Calibri" panose="020F0502020204030204" pitchFamily="34" charset="0"/>
              </a:rPr>
              <a:t>Testováno pomocí inhibice klíčení semen hořčice bílé (</a:t>
            </a:r>
            <a:r>
              <a:rPr lang="cs-CZ" sz="1600" i="1" dirty="0" err="1">
                <a:effectLst/>
                <a:ea typeface="Calibri" panose="020F0502020204030204" pitchFamily="34" charset="0"/>
              </a:rPr>
              <a:t>Sinapis</a:t>
            </a:r>
            <a:r>
              <a:rPr lang="cs-CZ" sz="1600" i="1" dirty="0">
                <a:effectLst/>
                <a:ea typeface="Calibri" panose="020F0502020204030204" pitchFamily="34" charset="0"/>
              </a:rPr>
              <a:t> alba </a:t>
            </a:r>
            <a:r>
              <a:rPr lang="cs-CZ" sz="1600" dirty="0">
                <a:effectLst/>
                <a:ea typeface="Calibri" panose="020F0502020204030204" pitchFamily="34" charset="0"/>
              </a:rPr>
              <a:t>L.)</a:t>
            </a:r>
          </a:p>
          <a:p>
            <a:pPr>
              <a:lnSpc>
                <a:spcPct val="108000"/>
              </a:lnSpc>
              <a:spcBef>
                <a:spcPts val="600"/>
              </a:spcBef>
            </a:pPr>
            <a:r>
              <a:rPr lang="cs-CZ" sz="1600" dirty="0">
                <a:effectLst/>
                <a:ea typeface="Calibri" panose="020F0502020204030204" pitchFamily="34" charset="0"/>
              </a:rPr>
              <a:t>Pilotní řada experimentů: do </a:t>
            </a:r>
            <a:r>
              <a:rPr lang="cs-CZ" sz="1600" dirty="0" err="1">
                <a:effectLst/>
                <a:ea typeface="Calibri" panose="020F0502020204030204" pitchFamily="34" charset="0"/>
              </a:rPr>
              <a:t>Petriho</a:t>
            </a:r>
            <a:r>
              <a:rPr lang="cs-CZ" sz="1600" dirty="0">
                <a:effectLst/>
                <a:ea typeface="Calibri" panose="020F0502020204030204" pitchFamily="34" charset="0"/>
              </a:rPr>
              <a:t> misek na filtrační papír umístěna semena hořčice + do středové části vložena vysušená suspenze sorbentu; část semen byla v přímém kontaktu se sorbentem, část semen nikoli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36CBFC6-CEFF-1755-2778-198FC1878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37" y="369176"/>
            <a:ext cx="6663560" cy="522828"/>
          </a:xfrm>
        </p:spPr>
        <p:txBody>
          <a:bodyPr/>
          <a:lstStyle/>
          <a:p>
            <a:r>
              <a:rPr lang="cs-CZ" dirty="0"/>
              <a:t>Fytotoxicita sorpčních materiálů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9" y="2588390"/>
            <a:ext cx="6400799" cy="99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15819" y="3731377"/>
            <a:ext cx="514057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cs-CZ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chemické redukci došlo u semen v kontaktu </a:t>
            </a:r>
          </a:p>
          <a:p>
            <a:r>
              <a:rPr lang="cs-CZ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s adsorbentem k významnému snížení inhibice</a:t>
            </a:r>
          </a:p>
          <a:p>
            <a:endParaRPr lang="cs-CZ" sz="13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3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inhibice klíčení semen mimo kontakt s adsorbentem ovlivněna minimálně</a:t>
            </a:r>
            <a:endParaRPr lang="en-GB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avá složená závorka 4"/>
          <p:cNvSpPr/>
          <p:nvPr/>
        </p:nvSpPr>
        <p:spPr>
          <a:xfrm rot="16200000" flipH="1">
            <a:off x="5265553" y="1547439"/>
            <a:ext cx="265381" cy="3981836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á složená závorka 9"/>
          <p:cNvSpPr/>
          <p:nvPr/>
        </p:nvSpPr>
        <p:spPr>
          <a:xfrm rot="16200000" flipH="1">
            <a:off x="4722751" y="1798015"/>
            <a:ext cx="259479" cy="507334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55682"/>
      </p:ext>
    </p:extLst>
  </p:cSld>
  <p:clrMapOvr>
    <a:masterClrMapping/>
  </p:clrMapOvr>
</p:sld>
</file>

<file path=ppt/theme/theme1.xml><?xml version="1.0" encoding="utf-8"?>
<a:theme xmlns:a="http://schemas.openxmlformats.org/drawingml/2006/main" name="FING">
  <a:themeElements>
    <a:clrScheme name="Vlastní 4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20D17F"/>
      </a:accent1>
      <a:accent2>
        <a:srgbClr val="20D17F"/>
      </a:accent2>
      <a:accent3>
        <a:srgbClr val="20D17F"/>
      </a:accent3>
      <a:accent4>
        <a:srgbClr val="20D17F"/>
      </a:accent4>
      <a:accent5>
        <a:srgbClr val="20D17F"/>
      </a:accent5>
      <a:accent6>
        <a:srgbClr val="20D17F"/>
      </a:accent6>
      <a:hlink>
        <a:srgbClr val="150052"/>
      </a:hlink>
      <a:folHlink>
        <a:srgbClr val="005F8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12824</TotalTime>
  <Words>503</Words>
  <Application>Microsoft Office PowerPoint</Application>
  <PresentationFormat>Předvádění na obrazovce (16:9)</PresentationFormat>
  <Paragraphs>66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FING</vt:lpstr>
      <vt:lpstr>Workshop Využití uhlíkatých sorbentů</vt:lpstr>
      <vt:lpstr>Modifikace povrchů  pomocí polydopaminu</vt:lpstr>
      <vt:lpstr>Polydopamin (PDA)</vt:lpstr>
      <vt:lpstr>Materiály modifikované pomocí PDA</vt:lpstr>
      <vt:lpstr>Reakce GO s PDA</vt:lpstr>
      <vt:lpstr>Reakce rGO s PDA</vt:lpstr>
      <vt:lpstr>Reakce biocharu s PDA</vt:lpstr>
      <vt:lpstr>Reakce biocharu s PDA (2)</vt:lpstr>
      <vt:lpstr>Fytotoxicita sorpčních materiálů</vt:lpstr>
      <vt:lpstr>Pokrytí netkané textilie PDA</vt:lpstr>
      <vt:lpstr>Děkuji za pozornost. Dotazy?  klouda@vubp.cz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isbu PowerPoint</dc:title>
  <dc:creator>Bátrlová Kateřina</dc:creator>
  <cp:lastModifiedBy>Suchankova Jana</cp:lastModifiedBy>
  <cp:revision>1758</cp:revision>
  <dcterms:created xsi:type="dcterms:W3CDTF">2016-02-18T07:31:35Z</dcterms:created>
  <dcterms:modified xsi:type="dcterms:W3CDTF">2023-02-23T10:38:16Z</dcterms:modified>
</cp:coreProperties>
</file>